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08C5CB-0B05-AE83-558B-2673F82D6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280C4DC-5528-AE97-3849-8E9C6F295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A99AD8-6E48-073B-2C80-2240DBB82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6C6B59-7BAF-EC85-51D5-3DF18D167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A6C501C-1208-99E0-D74C-BE24157F5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6238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F48E46-254B-DF76-AB5D-14D4C5722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3F5875A-6605-5DC8-C147-94217A204F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DCC0F3-DFF1-7704-B14F-407963E14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AABF5D-DC1E-3E5D-B7AF-C62520D50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F159785-F1FC-A149-76D6-FBDACED0E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0514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1D39851-ED2B-353C-A83D-C60BDC4FF0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9427F35-93FC-B8BB-8842-0AE8FA798B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C4F3172-FBE7-FBF4-08E6-233548068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033B34-B10F-CF2F-3D83-7F9721A46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1478895-09AD-6DF6-6CE4-4B8D0749C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1626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7659FE-08F9-4C23-EC04-633F762A5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B9F514-DE57-51D4-AA09-ABA115934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94345C-D633-1EAA-48E5-280902992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7834AE-25B3-D40D-0450-8954DEE67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BE47A3-AEAA-8EA8-509F-0EE14A770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1920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4810D-AE21-41CC-DC3F-130DB85C6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963F1DE-9E1F-C93C-B1BC-94A0A9AAC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BF35B7-195F-A6CF-5494-9AFD363DC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3D6500-9AE7-CCFE-567E-19D1B3466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668593-85ED-F580-A439-D04361A50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5582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A2EA3-8795-6088-A7A7-74456CE87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4AEBC3-581F-8F95-BE67-C67531505D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B21A3FF-40A2-5FDA-77D6-8E2FF9C54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83DD40E-496E-3743-A96A-88ADD8F84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4325956-52C8-B0B2-5A04-9A1C5BD67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A1B4BE0-FF4C-2FE7-ED15-94346CFA8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9009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DFADA8-0632-AD02-82F4-17ECDACF4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DC79494-3A1F-6081-FB43-1C175B8BC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E80B17C-A404-791A-703B-C021A8A4C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BBC8271-329A-8F24-C4D5-C3A5848F41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3C9D5BE-AED4-CFF4-2DB7-304DD700D7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80BF9A8-9842-23D3-E36B-0CF0979A0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023F5C6-E6CE-7C9A-9CA8-5FAD5D324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F02A33C-770F-99D2-AD83-E59515290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2043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F3D7D1-B3B6-0D83-22D4-3EDB13FC3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04FD968-88BB-C800-D335-E83BC1A8E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CCC2869-5978-CF74-97C1-7FB565993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E45966E-80E3-AEC1-676C-0C1DF0568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0866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B691D45-E005-E1A3-35EC-2456049D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A16108A-37C4-7EA1-6674-E7B4BD5F4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20E4F5B-FCE2-A264-DC6D-C1B2DAA8F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2963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97A76A-3A70-7423-915C-CBC596920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C785DC-CA8A-7431-EBDB-D3E739DB2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839F539-8161-0136-DF81-6C42FC3D83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3A22C9-3A27-6B8C-E484-C17EFC8F1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7C7F91B-E86D-750D-275C-629E67B9F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4843BD4-ECD5-64E8-AD44-0016037AD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1891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34F028-9562-138B-E76D-1A0FC07F3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7ABCCDC-7711-5ED6-5B1B-3C587BDF14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B75AE2E-B9E7-57E9-2FBD-B4F112B72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E837D1F-B881-E789-544A-15AD5FD58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92F3A0B-469F-5D9A-F681-527F180BF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CC57F4A-D225-9FE2-4A57-96F96123D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803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15275F8-D826-2FC7-24EC-77F56AB95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BA8CDDE-C7A9-E74C-CCA8-6320EAA92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59031A-9E07-3544-391E-9FD9063222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739E8-229D-45D7-878F-EA379A22E267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9F77455-B89E-0290-6179-6EDB83A746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F372DA-7852-85BD-6012-767DB86B8C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EFFD7-A8F5-4628-AB6C-778535F8A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2330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049B7C-7A78-508C-5A1B-90B4430917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Power BI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5E21A68-0C3C-7E86-18CE-E6B2711380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Professor: João Keslei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2469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1391091-6A34-2EDB-D7F1-B6834DC29F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2853" y="2198488"/>
            <a:ext cx="3952421" cy="4351338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6E08D33-4A73-7229-8C21-20F8FE37B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32854" y="643778"/>
            <a:ext cx="2955714" cy="139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325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EA36CC-D005-FF4D-EC39-3C8726F66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41477"/>
          </a:xfrm>
        </p:spPr>
        <p:txBody>
          <a:bodyPr/>
          <a:lstStyle/>
          <a:p>
            <a:pPr algn="ctr"/>
            <a:r>
              <a:rPr lang="pt-BR" dirty="0"/>
              <a:t>Trabalhando o Titulo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A943F7-2A55-BFA6-4BD0-6D29CD975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4804"/>
            <a:ext cx="10515600" cy="686756"/>
          </a:xfrm>
        </p:spPr>
        <p:txBody>
          <a:bodyPr/>
          <a:lstStyle/>
          <a:p>
            <a:r>
              <a:rPr lang="pt-BR" dirty="0"/>
              <a:t>No Power BI, Guia Inserir e botão caixa de texto.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745B831-1398-488A-3EBD-A7509DAC5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14151"/>
            <a:ext cx="10324730" cy="3658630"/>
          </a:xfrm>
          <a:prstGeom prst="rect">
            <a:avLst/>
          </a:prstGeom>
        </p:spPr>
      </p:pic>
      <p:sp>
        <p:nvSpPr>
          <p:cNvPr id="6" name="Seta: para Baixo 5">
            <a:extLst>
              <a:ext uri="{FF2B5EF4-FFF2-40B4-BE49-F238E27FC236}">
                <a16:creationId xmlns:a16="http://schemas.microsoft.com/office/drawing/2014/main" id="{FF966F02-B7DC-1890-A2E2-8C3DDFE57A84}"/>
              </a:ext>
            </a:extLst>
          </p:cNvPr>
          <p:cNvSpPr/>
          <p:nvPr/>
        </p:nvSpPr>
        <p:spPr>
          <a:xfrm>
            <a:off x="2672179" y="2192784"/>
            <a:ext cx="266330" cy="44388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CE3BF809-C7C0-8170-7959-9A66B8666679}"/>
              </a:ext>
            </a:extLst>
          </p:cNvPr>
          <p:cNvSpPr/>
          <p:nvPr/>
        </p:nvSpPr>
        <p:spPr>
          <a:xfrm>
            <a:off x="6251360" y="2444899"/>
            <a:ext cx="266330" cy="44388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6B376BFB-E643-2229-B8C0-B2CA22B03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76" y="3677704"/>
            <a:ext cx="5752869" cy="231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60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6230E67-DC17-8D88-3F2A-AFE32EFD02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81805"/>
            <a:ext cx="10515600" cy="2404833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0B60D43-ED60-E1DB-A845-34A77407D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750" y="3623299"/>
            <a:ext cx="5382050" cy="255803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B0E28CEE-E420-AF02-D618-C2892AF33AF4}"/>
              </a:ext>
            </a:extLst>
          </p:cNvPr>
          <p:cNvSpPr txBox="1"/>
          <p:nvPr/>
        </p:nvSpPr>
        <p:spPr>
          <a:xfrm>
            <a:off x="7086256" y="3071674"/>
            <a:ext cx="31382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Mudando a Palheta de cores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F8F7411D-129D-F413-D914-ABE033939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3344" y="3286748"/>
            <a:ext cx="1531848" cy="3388634"/>
          </a:xfrm>
          <a:prstGeom prst="rect">
            <a:avLst/>
          </a:prstGeom>
        </p:spPr>
      </p:pic>
      <p:sp>
        <p:nvSpPr>
          <p:cNvPr id="12" name="Seta: para a Direita 11">
            <a:extLst>
              <a:ext uri="{FF2B5EF4-FFF2-40B4-BE49-F238E27FC236}">
                <a16:creationId xmlns:a16="http://schemas.microsoft.com/office/drawing/2014/main" id="{92395EBC-38E1-DC15-A7BF-985FFE39275E}"/>
              </a:ext>
            </a:extLst>
          </p:cNvPr>
          <p:cNvSpPr/>
          <p:nvPr/>
        </p:nvSpPr>
        <p:spPr>
          <a:xfrm>
            <a:off x="1842238" y="5886290"/>
            <a:ext cx="665825" cy="3660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0553B9A-70F7-9A2C-F12E-5F2344ECBFB2}"/>
              </a:ext>
            </a:extLst>
          </p:cNvPr>
          <p:cNvSpPr txBox="1"/>
          <p:nvPr/>
        </p:nvSpPr>
        <p:spPr>
          <a:xfrm>
            <a:off x="417568" y="3701987"/>
            <a:ext cx="17840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Após o tratamento da Fonte vou tratar a caixa de texto, depois troquei cor da fonte pra branco.</a:t>
            </a:r>
          </a:p>
        </p:txBody>
      </p:sp>
      <p:sp>
        <p:nvSpPr>
          <p:cNvPr id="14" name="Seta: para a Direita 13">
            <a:extLst>
              <a:ext uri="{FF2B5EF4-FFF2-40B4-BE49-F238E27FC236}">
                <a16:creationId xmlns:a16="http://schemas.microsoft.com/office/drawing/2014/main" id="{ED52E428-D1C7-65E2-9F4A-2AC6018F7B4C}"/>
              </a:ext>
            </a:extLst>
          </p:cNvPr>
          <p:cNvSpPr/>
          <p:nvPr/>
        </p:nvSpPr>
        <p:spPr>
          <a:xfrm>
            <a:off x="7322294" y="3656820"/>
            <a:ext cx="534388" cy="20243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eta: para a Esquerda 14">
            <a:extLst>
              <a:ext uri="{FF2B5EF4-FFF2-40B4-BE49-F238E27FC236}">
                <a16:creationId xmlns:a16="http://schemas.microsoft.com/office/drawing/2014/main" id="{ADC80F9C-7941-AAF9-EE63-DAE017486D53}"/>
              </a:ext>
            </a:extLst>
          </p:cNvPr>
          <p:cNvSpPr/>
          <p:nvPr/>
        </p:nvSpPr>
        <p:spPr>
          <a:xfrm>
            <a:off x="6643477" y="5361503"/>
            <a:ext cx="442779" cy="157274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Espaço Reservado para Conteúdo 4">
            <a:extLst>
              <a:ext uri="{FF2B5EF4-FFF2-40B4-BE49-F238E27FC236}">
                <a16:creationId xmlns:a16="http://schemas.microsoft.com/office/drawing/2014/main" id="{BCFC6B39-602A-B1DF-E956-E1D85AAC3A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9244" y="3286748"/>
            <a:ext cx="1708075" cy="338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76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CC69456B-A29B-E012-1198-B4FE78C928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378"/>
            <a:ext cx="10515600" cy="615734"/>
          </a:xfrm>
        </p:spPr>
        <p:txBody>
          <a:bodyPr/>
          <a:lstStyle/>
          <a:p>
            <a:pPr marL="0" indent="0" algn="ctr">
              <a:buNone/>
            </a:pPr>
            <a:r>
              <a:rPr lang="pt-BR" dirty="0"/>
              <a:t>Trabalhando no cartão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2C72CA60-95A5-4157-C35A-B8AA2E0D5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37" y="910839"/>
            <a:ext cx="11363325" cy="4219575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357D1424-4916-2283-45EE-EBACC2FA9635}"/>
              </a:ext>
            </a:extLst>
          </p:cNvPr>
          <p:cNvSpPr txBox="1"/>
          <p:nvPr/>
        </p:nvSpPr>
        <p:spPr>
          <a:xfrm>
            <a:off x="4483223" y="1899821"/>
            <a:ext cx="71820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Vamos fazer umas formatações para ele ficar mais visual, Vou criar um rotulo melhor com cor, tamanho e um leve contorno pra ficar destacado.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8FB450D0-7F66-5C68-542F-4FF057FB9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992" y="3429000"/>
            <a:ext cx="2059207" cy="3070748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58BF24BF-D706-7CEA-8AE6-7E1C91861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108" y="3412956"/>
            <a:ext cx="1859912" cy="3217738"/>
          </a:xfrm>
          <a:prstGeom prst="rect">
            <a:avLst/>
          </a:prstGeom>
        </p:spPr>
      </p:pic>
      <p:sp>
        <p:nvSpPr>
          <p:cNvPr id="15" name="Seta: para Baixo 14">
            <a:extLst>
              <a:ext uri="{FF2B5EF4-FFF2-40B4-BE49-F238E27FC236}">
                <a16:creationId xmlns:a16="http://schemas.microsoft.com/office/drawing/2014/main" id="{67496A76-C82A-0BD3-CB2A-B5EBEA2412D1}"/>
              </a:ext>
            </a:extLst>
          </p:cNvPr>
          <p:cNvSpPr/>
          <p:nvPr/>
        </p:nvSpPr>
        <p:spPr>
          <a:xfrm>
            <a:off x="2095131" y="5415379"/>
            <a:ext cx="363985" cy="5317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Seta: para a Esquerda 15">
            <a:extLst>
              <a:ext uri="{FF2B5EF4-FFF2-40B4-BE49-F238E27FC236}">
                <a16:creationId xmlns:a16="http://schemas.microsoft.com/office/drawing/2014/main" id="{5C895B12-FA38-40FD-E292-C00CFC47998C}"/>
              </a:ext>
            </a:extLst>
          </p:cNvPr>
          <p:cNvSpPr/>
          <p:nvPr/>
        </p:nvSpPr>
        <p:spPr>
          <a:xfrm>
            <a:off x="4241533" y="4385569"/>
            <a:ext cx="408373" cy="22194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Seta: para Baixo 16">
            <a:extLst>
              <a:ext uri="{FF2B5EF4-FFF2-40B4-BE49-F238E27FC236}">
                <a16:creationId xmlns:a16="http://schemas.microsoft.com/office/drawing/2014/main" id="{7CF70D58-AA52-922C-CCFE-28EB7447025D}"/>
              </a:ext>
            </a:extLst>
          </p:cNvPr>
          <p:cNvSpPr/>
          <p:nvPr/>
        </p:nvSpPr>
        <p:spPr>
          <a:xfrm>
            <a:off x="3780101" y="4649842"/>
            <a:ext cx="292963" cy="37198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Seta: para Baixo 17">
            <a:extLst>
              <a:ext uri="{FF2B5EF4-FFF2-40B4-BE49-F238E27FC236}">
                <a16:creationId xmlns:a16="http://schemas.microsoft.com/office/drawing/2014/main" id="{3F45E0E6-196C-3401-A17B-773B325E5B7C}"/>
              </a:ext>
            </a:extLst>
          </p:cNvPr>
          <p:cNvSpPr/>
          <p:nvPr/>
        </p:nvSpPr>
        <p:spPr>
          <a:xfrm>
            <a:off x="4336741" y="5302166"/>
            <a:ext cx="292963" cy="37198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Seta: para a Esquerda 18">
            <a:extLst>
              <a:ext uri="{FF2B5EF4-FFF2-40B4-BE49-F238E27FC236}">
                <a16:creationId xmlns:a16="http://schemas.microsoft.com/office/drawing/2014/main" id="{E247EA6C-3F35-9F4B-3D4C-7F8FEB8868C6}"/>
              </a:ext>
            </a:extLst>
          </p:cNvPr>
          <p:cNvSpPr/>
          <p:nvPr/>
        </p:nvSpPr>
        <p:spPr>
          <a:xfrm>
            <a:off x="3595977" y="5909592"/>
            <a:ext cx="408373" cy="22194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Seta: para a Esquerda 19">
            <a:extLst>
              <a:ext uri="{FF2B5EF4-FFF2-40B4-BE49-F238E27FC236}">
                <a16:creationId xmlns:a16="http://schemas.microsoft.com/office/drawing/2014/main" id="{4661237B-43AA-E79F-5443-604A8EE6A06D}"/>
              </a:ext>
            </a:extLst>
          </p:cNvPr>
          <p:cNvSpPr/>
          <p:nvPr/>
        </p:nvSpPr>
        <p:spPr>
          <a:xfrm>
            <a:off x="3868877" y="6282489"/>
            <a:ext cx="408373" cy="22194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E3C325C9-61BF-B7F2-987B-53263243D9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5889" y="3306423"/>
            <a:ext cx="1999630" cy="3430803"/>
          </a:xfrm>
          <a:prstGeom prst="rect">
            <a:avLst/>
          </a:prstGeom>
        </p:spPr>
      </p:pic>
      <p:sp>
        <p:nvSpPr>
          <p:cNvPr id="23" name="Seta: para a Esquerda 22">
            <a:extLst>
              <a:ext uri="{FF2B5EF4-FFF2-40B4-BE49-F238E27FC236}">
                <a16:creationId xmlns:a16="http://schemas.microsoft.com/office/drawing/2014/main" id="{480CD983-3D4C-8FEA-83FB-65B8D2282A22}"/>
              </a:ext>
            </a:extLst>
          </p:cNvPr>
          <p:cNvSpPr/>
          <p:nvPr/>
        </p:nvSpPr>
        <p:spPr>
          <a:xfrm>
            <a:off x="6218619" y="6051450"/>
            <a:ext cx="630315" cy="245893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52E260D4-0F21-F76E-441C-9182F761AC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08388" y="3306423"/>
            <a:ext cx="1827359" cy="3468856"/>
          </a:xfrm>
          <a:prstGeom prst="rect">
            <a:avLst/>
          </a:prstGeom>
        </p:spPr>
      </p:pic>
      <p:sp>
        <p:nvSpPr>
          <p:cNvPr id="26" name="Seta: para a Esquerda 25">
            <a:extLst>
              <a:ext uri="{FF2B5EF4-FFF2-40B4-BE49-F238E27FC236}">
                <a16:creationId xmlns:a16="http://schemas.microsoft.com/office/drawing/2014/main" id="{C3A030A9-7483-001D-1FAE-DDA9A3B04A35}"/>
              </a:ext>
            </a:extLst>
          </p:cNvPr>
          <p:cNvSpPr/>
          <p:nvPr/>
        </p:nvSpPr>
        <p:spPr>
          <a:xfrm>
            <a:off x="9108489" y="6499748"/>
            <a:ext cx="328474" cy="23747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Seta: para a Esquerda 26">
            <a:extLst>
              <a:ext uri="{FF2B5EF4-FFF2-40B4-BE49-F238E27FC236}">
                <a16:creationId xmlns:a16="http://schemas.microsoft.com/office/drawing/2014/main" id="{1CE60AF5-8145-BABD-314E-B79B9D0FFD60}"/>
              </a:ext>
            </a:extLst>
          </p:cNvPr>
          <p:cNvSpPr/>
          <p:nvPr/>
        </p:nvSpPr>
        <p:spPr>
          <a:xfrm>
            <a:off x="8657830" y="6000657"/>
            <a:ext cx="328474" cy="23747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9" name="Imagem 28">
            <a:extLst>
              <a:ext uri="{FF2B5EF4-FFF2-40B4-BE49-F238E27FC236}">
                <a16:creationId xmlns:a16="http://schemas.microsoft.com/office/drawing/2014/main" id="{5F66EE16-6469-1119-34ED-1E9B99E0A4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87765" y="3312597"/>
            <a:ext cx="1577493" cy="3429067"/>
          </a:xfrm>
          <a:prstGeom prst="rect">
            <a:avLst/>
          </a:prstGeom>
        </p:spPr>
      </p:pic>
      <p:sp>
        <p:nvSpPr>
          <p:cNvPr id="31" name="Seta: para a Esquerda 30">
            <a:extLst>
              <a:ext uri="{FF2B5EF4-FFF2-40B4-BE49-F238E27FC236}">
                <a16:creationId xmlns:a16="http://schemas.microsoft.com/office/drawing/2014/main" id="{6B1D4FD8-1986-F531-1E3E-F744F3C561D6}"/>
              </a:ext>
            </a:extLst>
          </p:cNvPr>
          <p:cNvSpPr/>
          <p:nvPr/>
        </p:nvSpPr>
        <p:spPr>
          <a:xfrm>
            <a:off x="11665258" y="6393460"/>
            <a:ext cx="313724" cy="237234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0099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E79FDCF-DEC3-47A5-22C1-E99CE22486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43208"/>
            <a:ext cx="10515600" cy="1734167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CC8B74D-F507-43AB-47D2-FB240E85573A}"/>
              </a:ext>
            </a:extLst>
          </p:cNvPr>
          <p:cNvSpPr txBox="1"/>
          <p:nvPr/>
        </p:nvSpPr>
        <p:spPr>
          <a:xfrm>
            <a:off x="4145872" y="1189608"/>
            <a:ext cx="6889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Para os outros cartões não preciso fazer as formatações do inicio, basta usar a ferramenta pincel ou copiar e colar.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709E0E7-7471-D75F-817D-037AAE49D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416" y="2168402"/>
            <a:ext cx="8931168" cy="2521196"/>
          </a:xfrm>
          <a:prstGeom prst="rect">
            <a:avLst/>
          </a:prstGeom>
        </p:spPr>
      </p:pic>
      <p:sp>
        <p:nvSpPr>
          <p:cNvPr id="11" name="Seta: para a Direita 10">
            <a:extLst>
              <a:ext uri="{FF2B5EF4-FFF2-40B4-BE49-F238E27FC236}">
                <a16:creationId xmlns:a16="http://schemas.microsoft.com/office/drawing/2014/main" id="{1B9A8336-46B5-27CE-6767-DCAE6F3C6F4F}"/>
              </a:ext>
            </a:extLst>
          </p:cNvPr>
          <p:cNvSpPr/>
          <p:nvPr/>
        </p:nvSpPr>
        <p:spPr>
          <a:xfrm>
            <a:off x="1269507" y="2902997"/>
            <a:ext cx="834501" cy="3728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eta: para a Direita 11">
            <a:extLst>
              <a:ext uri="{FF2B5EF4-FFF2-40B4-BE49-F238E27FC236}">
                <a16:creationId xmlns:a16="http://schemas.microsoft.com/office/drawing/2014/main" id="{BC55EB0F-0CCD-0889-86F8-7E41DED1D3D0}"/>
              </a:ext>
            </a:extLst>
          </p:cNvPr>
          <p:cNvSpPr/>
          <p:nvPr/>
        </p:nvSpPr>
        <p:spPr>
          <a:xfrm>
            <a:off x="1864311" y="4119239"/>
            <a:ext cx="541538" cy="3728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FB06E750-87B4-F288-53DE-466635B03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1998" y="4528364"/>
            <a:ext cx="1275520" cy="2280055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D1382A18-EE9B-E05A-92DE-0E14A74D03E5}"/>
              </a:ext>
            </a:extLst>
          </p:cNvPr>
          <p:cNvSpPr txBox="1"/>
          <p:nvPr/>
        </p:nvSpPr>
        <p:spPr>
          <a:xfrm>
            <a:off x="838200" y="4886109"/>
            <a:ext cx="3307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A formatação copiada é do cartão não das fontes, eu vou acrescentar o titulo e acrescentar 2 zeros para a visualização e mudar a cor do titulo para azul escuro.</a:t>
            </a:r>
          </a:p>
        </p:txBody>
      </p:sp>
      <p:sp>
        <p:nvSpPr>
          <p:cNvPr id="16" name="Seta: para Baixo 15">
            <a:extLst>
              <a:ext uri="{FF2B5EF4-FFF2-40B4-BE49-F238E27FC236}">
                <a16:creationId xmlns:a16="http://schemas.microsoft.com/office/drawing/2014/main" id="{D24C1B44-5CA9-61C6-939E-101126E02AE1}"/>
              </a:ext>
            </a:extLst>
          </p:cNvPr>
          <p:cNvSpPr/>
          <p:nvPr/>
        </p:nvSpPr>
        <p:spPr>
          <a:xfrm>
            <a:off x="5211192" y="6081204"/>
            <a:ext cx="266330" cy="36398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6AA34B2-DC52-DE0B-1738-71CCF3E9E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6325" y="4253921"/>
            <a:ext cx="1557562" cy="2488773"/>
          </a:xfrm>
          <a:prstGeom prst="rect">
            <a:avLst/>
          </a:prstGeom>
        </p:spPr>
      </p:pic>
      <p:sp>
        <p:nvSpPr>
          <p:cNvPr id="19" name="Seta: para Baixo 18">
            <a:extLst>
              <a:ext uri="{FF2B5EF4-FFF2-40B4-BE49-F238E27FC236}">
                <a16:creationId xmlns:a16="http://schemas.microsoft.com/office/drawing/2014/main" id="{14771C2C-B8F2-9F13-F208-2F02129D828F}"/>
              </a:ext>
            </a:extLst>
          </p:cNvPr>
          <p:cNvSpPr/>
          <p:nvPr/>
        </p:nvSpPr>
        <p:spPr>
          <a:xfrm>
            <a:off x="7705817" y="5530788"/>
            <a:ext cx="266331" cy="43500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3A128963-BF3A-560D-BCB6-6243575FAA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04470" y="3841233"/>
            <a:ext cx="1498589" cy="2815123"/>
          </a:xfrm>
          <a:prstGeom prst="rect">
            <a:avLst/>
          </a:prstGeom>
        </p:spPr>
      </p:pic>
      <p:sp>
        <p:nvSpPr>
          <p:cNvPr id="22" name="Seta: para a Esquerda 21">
            <a:extLst>
              <a:ext uri="{FF2B5EF4-FFF2-40B4-BE49-F238E27FC236}">
                <a16:creationId xmlns:a16="http://schemas.microsoft.com/office/drawing/2014/main" id="{87D3EB90-498F-FF16-59AF-3CA1EE5D0511}"/>
              </a:ext>
            </a:extLst>
          </p:cNvPr>
          <p:cNvSpPr/>
          <p:nvPr/>
        </p:nvSpPr>
        <p:spPr>
          <a:xfrm>
            <a:off x="9605639" y="6445188"/>
            <a:ext cx="262359" cy="195309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2642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E277EF6F-F2E8-67EC-DB21-3DC75C581738}"/>
              </a:ext>
            </a:extLst>
          </p:cNvPr>
          <p:cNvSpPr txBox="1"/>
          <p:nvPr/>
        </p:nvSpPr>
        <p:spPr>
          <a:xfrm>
            <a:off x="772357" y="3133817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Não tenho a quantidade de Clientes calculado, não tem problema só calcular, o problema é que tenho cliente que não comprou nada e cliente que comprou mais de uma vez, e eu quero aquele cliente que comprou ao menos uma vez e que conte só uma vez da compra.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830DEF1-F3E4-5362-E152-46DE64248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215209"/>
            <a:ext cx="10515600" cy="1310025"/>
          </a:xfrm>
          <a:prstGeom prst="rect">
            <a:avLst/>
          </a:prstGeom>
        </p:spPr>
      </p:pic>
      <p:sp>
        <p:nvSpPr>
          <p:cNvPr id="9" name="Seta: para Cima 8">
            <a:extLst>
              <a:ext uri="{FF2B5EF4-FFF2-40B4-BE49-F238E27FC236}">
                <a16:creationId xmlns:a16="http://schemas.microsoft.com/office/drawing/2014/main" id="{84C9FA3C-FC71-4BFA-6D35-77C093864C95}"/>
              </a:ext>
            </a:extLst>
          </p:cNvPr>
          <p:cNvSpPr/>
          <p:nvPr/>
        </p:nvSpPr>
        <p:spPr>
          <a:xfrm>
            <a:off x="5468645" y="4722920"/>
            <a:ext cx="514905" cy="1162975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4093AC9-885B-5BCB-0341-B0B301740306}"/>
              </a:ext>
            </a:extLst>
          </p:cNvPr>
          <p:cNvSpPr txBox="1"/>
          <p:nvPr/>
        </p:nvSpPr>
        <p:spPr>
          <a:xfrm>
            <a:off x="3591018" y="5951614"/>
            <a:ext cx="4785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Não tem no Excel, ele vai contar apenas uma vez </a:t>
            </a:r>
          </a:p>
        </p:txBody>
      </p:sp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ECFCC364-482F-41BD-40B9-DCF5F5AD5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72357" y="595280"/>
            <a:ext cx="10515600" cy="2223670"/>
          </a:xfrm>
        </p:spPr>
      </p:pic>
    </p:spTree>
    <p:extLst>
      <p:ext uri="{BB962C8B-B14F-4D97-AF65-F5344CB8AC3E}">
        <p14:creationId xmlns:p14="http://schemas.microsoft.com/office/powerpoint/2010/main" val="2016689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3D0A3D-949B-B84F-2319-B512B8841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46" y="98410"/>
            <a:ext cx="10515600" cy="842238"/>
          </a:xfrm>
        </p:spPr>
        <p:txBody>
          <a:bodyPr/>
          <a:lstStyle/>
          <a:p>
            <a:pPr algn="ctr"/>
            <a:r>
              <a:rPr lang="pt-BR" dirty="0"/>
              <a:t>Fat. mensal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FEE3702-85E4-C08C-C852-27D8C6A55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992" y="958403"/>
            <a:ext cx="10515600" cy="3058732"/>
          </a:xfrm>
        </p:spPr>
      </p:pic>
      <p:sp>
        <p:nvSpPr>
          <p:cNvPr id="7" name="Círculo: Vazio 6">
            <a:extLst>
              <a:ext uri="{FF2B5EF4-FFF2-40B4-BE49-F238E27FC236}">
                <a16:creationId xmlns:a16="http://schemas.microsoft.com/office/drawing/2014/main" id="{EC082B36-BBDF-2F94-4706-69026AB94172}"/>
              </a:ext>
            </a:extLst>
          </p:cNvPr>
          <p:cNvSpPr/>
          <p:nvPr/>
        </p:nvSpPr>
        <p:spPr>
          <a:xfrm>
            <a:off x="9357065" y="2183906"/>
            <a:ext cx="781235" cy="781235"/>
          </a:xfrm>
          <a:prstGeom prst="don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076BF99-A3BE-E4EE-09DF-B84F9394C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340" y="3932661"/>
            <a:ext cx="1026898" cy="2755907"/>
          </a:xfrm>
          <a:prstGeom prst="rect">
            <a:avLst/>
          </a:prstGeom>
        </p:spPr>
      </p:pic>
      <p:sp>
        <p:nvSpPr>
          <p:cNvPr id="10" name="Seta: para a Esquerda 9">
            <a:extLst>
              <a:ext uri="{FF2B5EF4-FFF2-40B4-BE49-F238E27FC236}">
                <a16:creationId xmlns:a16="http://schemas.microsoft.com/office/drawing/2014/main" id="{77B95739-DBD7-E220-05C7-8EB196D1180E}"/>
              </a:ext>
            </a:extLst>
          </p:cNvPr>
          <p:cNvSpPr/>
          <p:nvPr/>
        </p:nvSpPr>
        <p:spPr>
          <a:xfrm>
            <a:off x="1936789" y="6419641"/>
            <a:ext cx="337352" cy="284085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eta: para a Direita 10">
            <a:extLst>
              <a:ext uri="{FF2B5EF4-FFF2-40B4-BE49-F238E27FC236}">
                <a16:creationId xmlns:a16="http://schemas.microsoft.com/office/drawing/2014/main" id="{1459A259-639B-1457-71C6-C35596F39874}"/>
              </a:ext>
            </a:extLst>
          </p:cNvPr>
          <p:cNvSpPr/>
          <p:nvPr/>
        </p:nvSpPr>
        <p:spPr>
          <a:xfrm>
            <a:off x="811567" y="5785644"/>
            <a:ext cx="530417" cy="4527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490F833-AC52-7100-045D-D46E02334897}"/>
              </a:ext>
            </a:extLst>
          </p:cNvPr>
          <p:cNvSpPr txBox="1"/>
          <p:nvPr/>
        </p:nvSpPr>
        <p:spPr>
          <a:xfrm>
            <a:off x="5601810" y="2370337"/>
            <a:ext cx="30983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Vou escolher o gráfico em área, no eixo X vou colocar um campo de data, mas quero apenas ano e mês, no eixo Y o </a:t>
            </a:r>
            <a:r>
              <a:rPr lang="pt-BR" dirty="0" err="1"/>
              <a:t>fat</a:t>
            </a:r>
            <a:r>
              <a:rPr lang="pt-BR" dirty="0"/>
              <a:t>. Total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CB539B3-EE34-DA53-2DDE-9DB21F16768A}"/>
              </a:ext>
            </a:extLst>
          </p:cNvPr>
          <p:cNvSpPr txBox="1"/>
          <p:nvPr/>
        </p:nvSpPr>
        <p:spPr>
          <a:xfrm>
            <a:off x="2550809" y="3984849"/>
            <a:ext cx="17119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Vamos melhorar também visualização do gráfico marcando Rótulos de dados e escurecendo um pouco.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95141BAB-A2CD-0606-DEF0-6361EE6E5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4549" y="4034890"/>
            <a:ext cx="1198484" cy="2592736"/>
          </a:xfrm>
          <a:prstGeom prst="rect">
            <a:avLst/>
          </a:prstGeom>
        </p:spPr>
      </p:pic>
      <p:sp>
        <p:nvSpPr>
          <p:cNvPr id="16" name="Seta: para Baixo 15">
            <a:extLst>
              <a:ext uri="{FF2B5EF4-FFF2-40B4-BE49-F238E27FC236}">
                <a16:creationId xmlns:a16="http://schemas.microsoft.com/office/drawing/2014/main" id="{97BEC514-0EBA-7DAA-4B2C-AC9F00C13CB0}"/>
              </a:ext>
            </a:extLst>
          </p:cNvPr>
          <p:cNvSpPr/>
          <p:nvPr/>
        </p:nvSpPr>
        <p:spPr>
          <a:xfrm>
            <a:off x="5220070" y="6116715"/>
            <a:ext cx="221942" cy="30292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34A6A75C-C94D-8448-E16A-06F6F64881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4602" y="4034889"/>
            <a:ext cx="1303146" cy="2592737"/>
          </a:xfrm>
          <a:prstGeom prst="rect">
            <a:avLst/>
          </a:prstGeom>
        </p:spPr>
      </p:pic>
      <p:sp>
        <p:nvSpPr>
          <p:cNvPr id="19" name="Seta: para a Esquerda 18">
            <a:extLst>
              <a:ext uri="{FF2B5EF4-FFF2-40B4-BE49-F238E27FC236}">
                <a16:creationId xmlns:a16="http://schemas.microsoft.com/office/drawing/2014/main" id="{AA25C4D5-13C3-8E77-58B5-EE93621612A4}"/>
              </a:ext>
            </a:extLst>
          </p:cNvPr>
          <p:cNvSpPr/>
          <p:nvPr/>
        </p:nvSpPr>
        <p:spPr>
          <a:xfrm>
            <a:off x="6569475" y="6409680"/>
            <a:ext cx="337764" cy="22263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BC7B1164-59A0-1C26-E5B8-BBF46078AB86}"/>
              </a:ext>
            </a:extLst>
          </p:cNvPr>
          <p:cNvSpPr txBox="1"/>
          <p:nvPr/>
        </p:nvSpPr>
        <p:spPr>
          <a:xfrm>
            <a:off x="7501631" y="4225771"/>
            <a:ext cx="21306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Depois basta pegar a formatação do cartão com o pincel e passar no gráfico, lembrando que nem sempre vai dar certo.</a:t>
            </a:r>
          </a:p>
        </p:txBody>
      </p:sp>
    </p:spTree>
    <p:extLst>
      <p:ext uri="{BB962C8B-B14F-4D97-AF65-F5344CB8AC3E}">
        <p14:creationId xmlns:p14="http://schemas.microsoft.com/office/powerpoint/2010/main" val="3300876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490D83C0-B1B0-E922-2DB5-833F7EE750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902416"/>
            <a:ext cx="10515600" cy="3650493"/>
          </a:xfrm>
        </p:spPr>
      </p:pic>
    </p:spTree>
    <p:extLst>
      <p:ext uri="{BB962C8B-B14F-4D97-AF65-F5344CB8AC3E}">
        <p14:creationId xmlns:p14="http://schemas.microsoft.com/office/powerpoint/2010/main" val="800809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900807-B39E-5DBE-8302-7ACF4BDCB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238"/>
          </a:xfrm>
        </p:spPr>
        <p:txBody>
          <a:bodyPr/>
          <a:lstStyle/>
          <a:p>
            <a:pPr algn="ctr"/>
            <a:r>
              <a:rPr lang="pt-BR" dirty="0"/>
              <a:t>Vendas por Gênero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11E7D34-AE8C-ACE2-6E94-D29B9D00AE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94235"/>
            <a:ext cx="10515600" cy="3869529"/>
          </a:xfrm>
        </p:spPr>
      </p:pic>
    </p:spTree>
    <p:extLst>
      <p:ext uri="{BB962C8B-B14F-4D97-AF65-F5344CB8AC3E}">
        <p14:creationId xmlns:p14="http://schemas.microsoft.com/office/powerpoint/2010/main" val="7362055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3B7F226-588D-CEA8-EF60-727C37D825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5571" y="857958"/>
            <a:ext cx="1849970" cy="435133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A5B5030-72D1-CE0C-F981-B1FC87E27A4A}"/>
              </a:ext>
            </a:extLst>
          </p:cNvPr>
          <p:cNvSpPr txBox="1"/>
          <p:nvPr/>
        </p:nvSpPr>
        <p:spPr>
          <a:xfrm>
            <a:off x="319596" y="1003177"/>
            <a:ext cx="20364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Usando o gráfico de rosca, na legenda eu coloco “</a:t>
            </a:r>
            <a:r>
              <a:rPr lang="pt-BR" dirty="0" err="1"/>
              <a:t>Genero</a:t>
            </a:r>
            <a:r>
              <a:rPr lang="pt-BR" dirty="0"/>
              <a:t>” e Valores “Total de Vendas”, aproveitar a formatação do outro gráfico e usar o pincel.</a:t>
            </a:r>
          </a:p>
        </p:txBody>
      </p:sp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B52628F6-3A6E-0A69-6CEA-CA6E4DCAE196}"/>
              </a:ext>
            </a:extLst>
          </p:cNvPr>
          <p:cNvSpPr/>
          <p:nvPr/>
        </p:nvSpPr>
        <p:spPr>
          <a:xfrm>
            <a:off x="3370556" y="3604334"/>
            <a:ext cx="242656" cy="33735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ta: para Baixo 7">
            <a:extLst>
              <a:ext uri="{FF2B5EF4-FFF2-40B4-BE49-F238E27FC236}">
                <a16:creationId xmlns:a16="http://schemas.microsoft.com/office/drawing/2014/main" id="{E36A79A5-32B5-0053-6DF3-ABEB23B0B172}"/>
              </a:ext>
            </a:extLst>
          </p:cNvPr>
          <p:cNvSpPr/>
          <p:nvPr/>
        </p:nvSpPr>
        <p:spPr>
          <a:xfrm>
            <a:off x="3515557" y="4492101"/>
            <a:ext cx="242656" cy="33735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1F07B52-DB6D-86D5-DFA7-C4EA08D56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8466" y="837978"/>
            <a:ext cx="2649479" cy="230861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0C14E0B-6F4B-A88F-2CFE-50B3984A856B}"/>
              </a:ext>
            </a:extLst>
          </p:cNvPr>
          <p:cNvSpPr txBox="1"/>
          <p:nvPr/>
        </p:nvSpPr>
        <p:spPr>
          <a:xfrm>
            <a:off x="4500224" y="1003177"/>
            <a:ext cx="18499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Em rótulos de detalhes vou fazer as alterações, fonte 16, no conteúdo do rotulo eu coloco, todos os rótulos, em exibir unidade coloco milhão e acrescento dois zeros. </a:t>
            </a:r>
          </a:p>
        </p:txBody>
      </p:sp>
      <p:sp>
        <p:nvSpPr>
          <p:cNvPr id="12" name="Seta: para Cima 11">
            <a:extLst>
              <a:ext uri="{FF2B5EF4-FFF2-40B4-BE49-F238E27FC236}">
                <a16:creationId xmlns:a16="http://schemas.microsoft.com/office/drawing/2014/main" id="{525BEC8E-6774-651D-75E9-1749133E0CE3}"/>
              </a:ext>
            </a:extLst>
          </p:cNvPr>
          <p:cNvSpPr/>
          <p:nvPr/>
        </p:nvSpPr>
        <p:spPr>
          <a:xfrm>
            <a:off x="8391121" y="1455938"/>
            <a:ext cx="559293" cy="630314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E00A4C07-5978-2265-0DFF-201FFE896E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4877" y="3711412"/>
            <a:ext cx="4791075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872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Baseado no Livro </a:t>
            </a:r>
            <a:r>
              <a:rPr lang="pt-BR" dirty="0" err="1"/>
              <a:t>Storytelling</a:t>
            </a:r>
            <a:r>
              <a:rPr lang="pt-BR" dirty="0"/>
              <a:t> com dados</a:t>
            </a:r>
            <a:endParaRPr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22D6A50-3EE4-AACD-746E-FF6DA5D226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3809" y="1813265"/>
            <a:ext cx="3204381" cy="45259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337CDB-756E-B4A4-70B7-31FD14079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Fat. por marca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E8591A7-A1B5-D1CB-8716-F8A0AC6A48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402" y="1441436"/>
            <a:ext cx="10515600" cy="2207839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AC91496-CAF9-F2FA-913B-6ABBD8CCA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4526" y="1441436"/>
            <a:ext cx="2619375" cy="2981325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77068E7-C9E5-6AD4-DC24-C70AA595DDE0}"/>
              </a:ext>
            </a:extLst>
          </p:cNvPr>
          <p:cNvSpPr txBox="1"/>
          <p:nvPr/>
        </p:nvSpPr>
        <p:spPr>
          <a:xfrm>
            <a:off x="5397623" y="1775534"/>
            <a:ext cx="30095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/>
              <a:t>Quando quero mostra ranque eu uso o gráfico de barras.</a:t>
            </a:r>
          </a:p>
        </p:txBody>
      </p:sp>
      <p:sp>
        <p:nvSpPr>
          <p:cNvPr id="9" name="Círculo: Vazio 8">
            <a:extLst>
              <a:ext uri="{FF2B5EF4-FFF2-40B4-BE49-F238E27FC236}">
                <a16:creationId xmlns:a16="http://schemas.microsoft.com/office/drawing/2014/main" id="{50E5237E-4F62-E86D-31A6-DFE0867943BA}"/>
              </a:ext>
            </a:extLst>
          </p:cNvPr>
          <p:cNvSpPr/>
          <p:nvPr/>
        </p:nvSpPr>
        <p:spPr>
          <a:xfrm>
            <a:off x="8281664" y="1064369"/>
            <a:ext cx="1297342" cy="1252638"/>
          </a:xfrm>
          <a:prstGeom prst="don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7DC5DD7-E534-9678-B01D-8E1C6EFEC8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4526" y="4345572"/>
            <a:ext cx="2619375" cy="1895475"/>
          </a:xfrm>
          <a:prstGeom prst="rect">
            <a:avLst/>
          </a:prstGeom>
        </p:spPr>
      </p:pic>
      <p:sp>
        <p:nvSpPr>
          <p:cNvPr id="12" name="Seta: para a Esquerda 11">
            <a:extLst>
              <a:ext uri="{FF2B5EF4-FFF2-40B4-BE49-F238E27FC236}">
                <a16:creationId xmlns:a16="http://schemas.microsoft.com/office/drawing/2014/main" id="{2E8476DC-AA19-4E9C-6C46-9766A1734D28}"/>
              </a:ext>
            </a:extLst>
          </p:cNvPr>
          <p:cNvSpPr/>
          <p:nvPr/>
        </p:nvSpPr>
        <p:spPr>
          <a:xfrm>
            <a:off x="9809456" y="4607511"/>
            <a:ext cx="994668" cy="57704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Seta: para a Esquerda 12">
            <a:extLst>
              <a:ext uri="{FF2B5EF4-FFF2-40B4-BE49-F238E27FC236}">
                <a16:creationId xmlns:a16="http://schemas.microsoft.com/office/drawing/2014/main" id="{7A40B041-9A9D-518C-9FA3-5C12C96F7469}"/>
              </a:ext>
            </a:extLst>
          </p:cNvPr>
          <p:cNvSpPr/>
          <p:nvPr/>
        </p:nvSpPr>
        <p:spPr>
          <a:xfrm>
            <a:off x="9809456" y="5594412"/>
            <a:ext cx="994668" cy="57704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29D8AB-FB65-3D2E-CE92-C6CFD69BFD2A}"/>
              </a:ext>
            </a:extLst>
          </p:cNvPr>
          <p:cNvSpPr txBox="1"/>
          <p:nvPr/>
        </p:nvSpPr>
        <p:spPr>
          <a:xfrm>
            <a:off x="445755" y="3862148"/>
            <a:ext cx="23170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Mais uma vez copiar a formatação com o pincel, e fazer as melhorias, no eixo X vou tirar os valores, os outros valores que estão em Bilhão vou alterar para Milhão e aumentar os valores do eixo Y.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9A6C63C6-AE44-995D-FE4C-C1DB60552C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2022" y="4084103"/>
            <a:ext cx="2137155" cy="2087357"/>
          </a:xfrm>
          <a:prstGeom prst="rect">
            <a:avLst/>
          </a:prstGeom>
        </p:spPr>
      </p:pic>
      <p:sp>
        <p:nvSpPr>
          <p:cNvPr id="17" name="Seta: para Baixo 16">
            <a:extLst>
              <a:ext uri="{FF2B5EF4-FFF2-40B4-BE49-F238E27FC236}">
                <a16:creationId xmlns:a16="http://schemas.microsoft.com/office/drawing/2014/main" id="{12EAA4F8-5AC1-451A-D358-689BD6CF9F62}"/>
              </a:ext>
            </a:extLst>
          </p:cNvPr>
          <p:cNvSpPr/>
          <p:nvPr/>
        </p:nvSpPr>
        <p:spPr>
          <a:xfrm>
            <a:off x="4614508" y="5548147"/>
            <a:ext cx="303850" cy="40837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385FFB1A-4154-470F-4172-84B91BE4EB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7381" y="3944085"/>
            <a:ext cx="1557641" cy="2698448"/>
          </a:xfrm>
          <a:prstGeom prst="rect">
            <a:avLst/>
          </a:prstGeom>
        </p:spPr>
      </p:pic>
      <p:sp>
        <p:nvSpPr>
          <p:cNvPr id="20" name="Seta: para Baixo 19">
            <a:extLst>
              <a:ext uri="{FF2B5EF4-FFF2-40B4-BE49-F238E27FC236}">
                <a16:creationId xmlns:a16="http://schemas.microsoft.com/office/drawing/2014/main" id="{0533DE80-61F4-C5C7-44DF-90CAC15BB81E}"/>
              </a:ext>
            </a:extLst>
          </p:cNvPr>
          <p:cNvSpPr/>
          <p:nvPr/>
        </p:nvSpPr>
        <p:spPr>
          <a:xfrm>
            <a:off x="5936202" y="5594412"/>
            <a:ext cx="358355" cy="74424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DFCF9FAB-6B14-8277-7461-8B2B0043BD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1663" y="3944085"/>
            <a:ext cx="1861220" cy="1905013"/>
          </a:xfrm>
          <a:prstGeom prst="rect">
            <a:avLst/>
          </a:prstGeom>
        </p:spPr>
      </p:pic>
      <p:sp>
        <p:nvSpPr>
          <p:cNvPr id="25" name="Seta: para Cima 24">
            <a:extLst>
              <a:ext uri="{FF2B5EF4-FFF2-40B4-BE49-F238E27FC236}">
                <a16:creationId xmlns:a16="http://schemas.microsoft.com/office/drawing/2014/main" id="{92FAB75B-D843-AB82-183A-2F8404A2D182}"/>
              </a:ext>
            </a:extLst>
          </p:cNvPr>
          <p:cNvSpPr/>
          <p:nvPr/>
        </p:nvSpPr>
        <p:spPr>
          <a:xfrm>
            <a:off x="7983771" y="5603850"/>
            <a:ext cx="381739" cy="65694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61455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B2A72B-2905-04A7-347D-1FB97ABF5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Representar informação de acordo com o solicitado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45A6C9A2-6E31-8B46-508F-4EE208A63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9376" y="1690688"/>
            <a:ext cx="3253365" cy="3739983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DA033F7-B111-BF6B-829B-B13F02815306}"/>
              </a:ext>
            </a:extLst>
          </p:cNvPr>
          <p:cNvSpPr txBox="1"/>
          <p:nvPr/>
        </p:nvSpPr>
        <p:spPr>
          <a:xfrm>
            <a:off x="692458" y="1690688"/>
            <a:ext cx="22638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Quando tenho vários gráficos eles costuma se comunicar de maneira estranha, como nas figuras vamos concertar.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1DD5F6C-0C78-2D96-8E44-B2512E602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75" y="3799643"/>
            <a:ext cx="2910679" cy="269323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6B2FD7F-18D2-C055-9381-CE83D81D81EF}"/>
              </a:ext>
            </a:extLst>
          </p:cNvPr>
          <p:cNvSpPr txBox="1"/>
          <p:nvPr/>
        </p:nvSpPr>
        <p:spPr>
          <a:xfrm>
            <a:off x="7519386" y="1708443"/>
            <a:ext cx="32533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Eu quero que ele filtre os dados e mostre só o que eu selecionei.</a:t>
            </a:r>
          </a:p>
          <a:p>
            <a:r>
              <a:rPr lang="pt-BR" dirty="0"/>
              <a:t>Vamos em Arquivo, Opções e configurações, Opções, depois quando abrir as opções lá em, Configuração do relatório e vai selecionar igual o da imagem e depois dá o OK.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681EB390-79A5-050A-EEE0-14953FA6B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212" y="4114222"/>
            <a:ext cx="4765967" cy="1316449"/>
          </a:xfrm>
          <a:prstGeom prst="rect">
            <a:avLst/>
          </a:prstGeom>
        </p:spPr>
      </p:pic>
      <p:sp>
        <p:nvSpPr>
          <p:cNvPr id="13" name="Seta: para a Direita 12">
            <a:extLst>
              <a:ext uri="{FF2B5EF4-FFF2-40B4-BE49-F238E27FC236}">
                <a16:creationId xmlns:a16="http://schemas.microsoft.com/office/drawing/2014/main" id="{A047C851-647F-B9D1-AA5C-882B984881B8}"/>
              </a:ext>
            </a:extLst>
          </p:cNvPr>
          <p:cNvSpPr/>
          <p:nvPr/>
        </p:nvSpPr>
        <p:spPr>
          <a:xfrm>
            <a:off x="5814874" y="4799080"/>
            <a:ext cx="1220979" cy="5719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670D452-DD9E-FDFC-3EA1-9BB87400A996}"/>
              </a:ext>
            </a:extLst>
          </p:cNvPr>
          <p:cNvSpPr txBox="1"/>
          <p:nvPr/>
        </p:nvSpPr>
        <p:spPr>
          <a:xfrm>
            <a:off x="5814874" y="5805996"/>
            <a:ext cx="56195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/>
              <a:t>Nesse momento olhar as informações que temos e fazer os devidos ajustes.</a:t>
            </a:r>
          </a:p>
        </p:txBody>
      </p:sp>
    </p:spTree>
    <p:extLst>
      <p:ext uri="{BB962C8B-B14F-4D97-AF65-F5344CB8AC3E}">
        <p14:creationId xmlns:p14="http://schemas.microsoft.com/office/powerpoint/2010/main" val="2906100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302C25-A3E1-C209-E7B9-1BA5725CB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Fat. por região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734C957-E428-7209-16E2-76594496B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01660"/>
          </a:xfrm>
        </p:spPr>
        <p:txBody>
          <a:bodyPr/>
          <a:lstStyle/>
          <a:p>
            <a:r>
              <a:rPr lang="pt-BR" dirty="0"/>
              <a:t>Primeiro vou informar que a minha coluna continente representa o continente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08D8FD1-9CC1-BDF2-CF3F-8D3CE75DA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55603"/>
            <a:ext cx="10525125" cy="3419475"/>
          </a:xfrm>
          <a:prstGeom prst="rect">
            <a:avLst/>
          </a:prstGeom>
        </p:spPr>
      </p:pic>
      <p:sp>
        <p:nvSpPr>
          <p:cNvPr id="8" name="Seta: para Baixo 7">
            <a:extLst>
              <a:ext uri="{FF2B5EF4-FFF2-40B4-BE49-F238E27FC236}">
                <a16:creationId xmlns:a16="http://schemas.microsoft.com/office/drawing/2014/main" id="{2C37D149-C46C-7147-9511-40F3B0D6A487}"/>
              </a:ext>
            </a:extLst>
          </p:cNvPr>
          <p:cNvSpPr/>
          <p:nvPr/>
        </p:nvSpPr>
        <p:spPr>
          <a:xfrm>
            <a:off x="7918882" y="2494625"/>
            <a:ext cx="248574" cy="3609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a Esquerda 8">
            <a:extLst>
              <a:ext uri="{FF2B5EF4-FFF2-40B4-BE49-F238E27FC236}">
                <a16:creationId xmlns:a16="http://schemas.microsoft.com/office/drawing/2014/main" id="{4F656606-42E8-B679-02F9-8C5921A52819}"/>
              </a:ext>
            </a:extLst>
          </p:cNvPr>
          <p:cNvSpPr/>
          <p:nvPr/>
        </p:nvSpPr>
        <p:spPr>
          <a:xfrm>
            <a:off x="11274640" y="3693278"/>
            <a:ext cx="550416" cy="363985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ta: para a Direita 9">
            <a:extLst>
              <a:ext uri="{FF2B5EF4-FFF2-40B4-BE49-F238E27FC236}">
                <a16:creationId xmlns:a16="http://schemas.microsoft.com/office/drawing/2014/main" id="{40855003-FF17-B120-66B2-4DA9AEA70C13}"/>
              </a:ext>
            </a:extLst>
          </p:cNvPr>
          <p:cNvSpPr/>
          <p:nvPr/>
        </p:nvSpPr>
        <p:spPr>
          <a:xfrm>
            <a:off x="204186" y="5051394"/>
            <a:ext cx="532661" cy="5149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eta: para Baixo 10">
            <a:extLst>
              <a:ext uri="{FF2B5EF4-FFF2-40B4-BE49-F238E27FC236}">
                <a16:creationId xmlns:a16="http://schemas.microsoft.com/office/drawing/2014/main" id="{32BE9556-6ED7-6DBA-AF18-961E5B62EF0B}"/>
              </a:ext>
            </a:extLst>
          </p:cNvPr>
          <p:cNvSpPr/>
          <p:nvPr/>
        </p:nvSpPr>
        <p:spPr>
          <a:xfrm>
            <a:off x="4048217" y="4518734"/>
            <a:ext cx="292964" cy="36398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3615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5A60186-8D01-8DC2-9FBD-4BB222CB4C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9789" y="457062"/>
            <a:ext cx="6600825" cy="248602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2BFE2FD-C34C-1A06-5FA3-E4C83C636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5617" y="386040"/>
            <a:ext cx="1776224" cy="3171825"/>
          </a:xfrm>
          <a:prstGeom prst="rect">
            <a:avLst/>
          </a:prstGeom>
        </p:spPr>
      </p:pic>
      <p:sp>
        <p:nvSpPr>
          <p:cNvPr id="8" name="Seta: para a Esquerda 7">
            <a:extLst>
              <a:ext uri="{FF2B5EF4-FFF2-40B4-BE49-F238E27FC236}">
                <a16:creationId xmlns:a16="http://schemas.microsoft.com/office/drawing/2014/main" id="{C199073D-7FCC-570E-329F-F3FE19AF4580}"/>
              </a:ext>
            </a:extLst>
          </p:cNvPr>
          <p:cNvSpPr/>
          <p:nvPr/>
        </p:nvSpPr>
        <p:spPr>
          <a:xfrm>
            <a:off x="9563726" y="743821"/>
            <a:ext cx="663349" cy="514905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a Esquerda 8">
            <a:extLst>
              <a:ext uri="{FF2B5EF4-FFF2-40B4-BE49-F238E27FC236}">
                <a16:creationId xmlns:a16="http://schemas.microsoft.com/office/drawing/2014/main" id="{BEBD6360-0FA8-F533-86DE-9A85D1CFB51D}"/>
              </a:ext>
            </a:extLst>
          </p:cNvPr>
          <p:cNvSpPr/>
          <p:nvPr/>
        </p:nvSpPr>
        <p:spPr>
          <a:xfrm>
            <a:off x="10014011" y="2954361"/>
            <a:ext cx="507830" cy="319596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7312AE1-477E-E6EE-6A83-E9310997259D}"/>
              </a:ext>
            </a:extLst>
          </p:cNvPr>
          <p:cNvSpPr txBox="1"/>
          <p:nvPr/>
        </p:nvSpPr>
        <p:spPr>
          <a:xfrm>
            <a:off x="1145219" y="3666340"/>
            <a:ext cx="25745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Vou melhorar os ponto de vendas, que são as bolinhas azuis e vou colocar como Fat Total, e vou aumentar todas as bolhas num tamanho legal, e vou pincelar a formatação de outro gráfico.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59CD639-6C10-F346-1F04-0A7F977A5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6499" y="3273957"/>
            <a:ext cx="1626232" cy="3430000"/>
          </a:xfrm>
          <a:prstGeom prst="rect">
            <a:avLst/>
          </a:prstGeom>
        </p:spPr>
      </p:pic>
      <p:sp>
        <p:nvSpPr>
          <p:cNvPr id="13" name="Seta: para a Esquerda 12">
            <a:extLst>
              <a:ext uri="{FF2B5EF4-FFF2-40B4-BE49-F238E27FC236}">
                <a16:creationId xmlns:a16="http://schemas.microsoft.com/office/drawing/2014/main" id="{36647733-3C45-15BE-F06A-211A94D0F198}"/>
              </a:ext>
            </a:extLst>
          </p:cNvPr>
          <p:cNvSpPr/>
          <p:nvPr/>
        </p:nvSpPr>
        <p:spPr>
          <a:xfrm>
            <a:off x="5220071" y="6161761"/>
            <a:ext cx="443884" cy="292963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F1052BEA-E3ED-9E13-324D-EF73ED7F3D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282" y="3235198"/>
            <a:ext cx="1746332" cy="3444346"/>
          </a:xfrm>
          <a:prstGeom prst="rect">
            <a:avLst/>
          </a:prstGeom>
        </p:spPr>
      </p:pic>
      <p:sp>
        <p:nvSpPr>
          <p:cNvPr id="16" name="Seta: para a Esquerda 15">
            <a:extLst>
              <a:ext uri="{FF2B5EF4-FFF2-40B4-BE49-F238E27FC236}">
                <a16:creationId xmlns:a16="http://schemas.microsoft.com/office/drawing/2014/main" id="{766DFD1C-A2CE-A4D8-789F-D1226182EBA6}"/>
              </a:ext>
            </a:extLst>
          </p:cNvPr>
          <p:cNvSpPr/>
          <p:nvPr/>
        </p:nvSpPr>
        <p:spPr>
          <a:xfrm>
            <a:off x="6977849" y="4758431"/>
            <a:ext cx="559293" cy="23969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Seta: para Baixo 16">
            <a:extLst>
              <a:ext uri="{FF2B5EF4-FFF2-40B4-BE49-F238E27FC236}">
                <a16:creationId xmlns:a16="http://schemas.microsoft.com/office/drawing/2014/main" id="{A9C9CCD5-5BB8-3674-9B7E-178571DA4149}"/>
              </a:ext>
            </a:extLst>
          </p:cNvPr>
          <p:cNvSpPr/>
          <p:nvPr/>
        </p:nvSpPr>
        <p:spPr>
          <a:xfrm>
            <a:off x="6977849" y="6045693"/>
            <a:ext cx="230819" cy="35524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77344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15370-A290-7638-E5FB-C1CB5F246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Dashboard Pronto, eu posso com a tecla (Ctrl + o clic do mouse) selecionar as informações.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293E972-656F-30EB-862B-A806EBDE03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3568" y="1765098"/>
            <a:ext cx="8244864" cy="4727777"/>
          </a:xfrm>
        </p:spPr>
      </p:pic>
    </p:spTree>
    <p:extLst>
      <p:ext uri="{BB962C8B-B14F-4D97-AF65-F5344CB8AC3E}">
        <p14:creationId xmlns:p14="http://schemas.microsoft.com/office/powerpoint/2010/main" val="1508624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Gráfico de Barras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89479"/>
            <a:ext cx="8229600" cy="4525963"/>
          </a:xfrm>
        </p:spPr>
        <p:txBody>
          <a:bodyPr/>
          <a:lstStyle/>
          <a:p>
            <a:r>
              <a:rPr dirty="0"/>
              <a:t>✔ </a:t>
            </a:r>
            <a:r>
              <a:rPr dirty="0" err="1"/>
              <a:t>Útil</a:t>
            </a:r>
            <a:r>
              <a:rPr dirty="0"/>
              <a:t> para </a:t>
            </a:r>
            <a:r>
              <a:rPr dirty="0" err="1"/>
              <a:t>comparar</a:t>
            </a:r>
            <a:r>
              <a:rPr dirty="0"/>
              <a:t> </a:t>
            </a:r>
            <a:r>
              <a:rPr dirty="0" err="1"/>
              <a:t>categorias</a:t>
            </a:r>
            <a:endParaRPr dirty="0"/>
          </a:p>
          <a:p>
            <a:r>
              <a:rPr dirty="0"/>
              <a:t>✔ Ideal para </a:t>
            </a:r>
            <a:r>
              <a:rPr dirty="0" err="1"/>
              <a:t>visualizar</a:t>
            </a:r>
            <a:r>
              <a:rPr dirty="0"/>
              <a:t> </a:t>
            </a:r>
            <a:r>
              <a:rPr dirty="0" err="1"/>
              <a:t>quantidades</a:t>
            </a:r>
            <a:endParaRPr dirty="0"/>
          </a:p>
          <a:p>
            <a:r>
              <a:rPr dirty="0"/>
              <a:t>✔ </a:t>
            </a:r>
            <a:r>
              <a:rPr dirty="0" err="1"/>
              <a:t>Exemplo</a:t>
            </a:r>
            <a:r>
              <a:rPr dirty="0"/>
              <a:t>: </a:t>
            </a:r>
            <a:r>
              <a:rPr dirty="0" err="1"/>
              <a:t>Vendas</a:t>
            </a:r>
            <a:r>
              <a:rPr dirty="0"/>
              <a:t> </a:t>
            </a:r>
            <a:r>
              <a:rPr dirty="0" err="1"/>
              <a:t>por</a:t>
            </a:r>
            <a:r>
              <a:rPr dirty="0"/>
              <a:t> </a:t>
            </a:r>
            <a:r>
              <a:rPr dirty="0" err="1"/>
              <a:t>região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FD3C72E-C976-F467-C026-FEE97F1AE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6303" y="3142300"/>
            <a:ext cx="3519395" cy="344106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Gráfico de Colunas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387129"/>
            <a:ext cx="8229600" cy="1828800"/>
          </a:xfrm>
        </p:spPr>
        <p:txBody>
          <a:bodyPr/>
          <a:lstStyle/>
          <a:p>
            <a:r>
              <a:rPr dirty="0"/>
              <a:t>✔ </a:t>
            </a:r>
            <a:r>
              <a:rPr dirty="0" err="1"/>
              <a:t>Semelhante</a:t>
            </a:r>
            <a:r>
              <a:rPr dirty="0"/>
              <a:t> </a:t>
            </a:r>
            <a:r>
              <a:rPr dirty="0" err="1"/>
              <a:t>ao</a:t>
            </a:r>
            <a:r>
              <a:rPr dirty="0"/>
              <a:t> de barras, mas vertical</a:t>
            </a:r>
          </a:p>
          <a:p>
            <a:r>
              <a:rPr dirty="0"/>
              <a:t>✔ </a:t>
            </a:r>
            <a:r>
              <a:rPr dirty="0" err="1"/>
              <a:t>Mostra</a:t>
            </a:r>
            <a:r>
              <a:rPr dirty="0"/>
              <a:t> </a:t>
            </a:r>
            <a:r>
              <a:rPr dirty="0" err="1"/>
              <a:t>variações</a:t>
            </a:r>
            <a:r>
              <a:rPr dirty="0"/>
              <a:t> </a:t>
            </a:r>
            <a:r>
              <a:rPr dirty="0" err="1"/>
              <a:t>ao</a:t>
            </a:r>
            <a:r>
              <a:rPr dirty="0"/>
              <a:t> </a:t>
            </a:r>
            <a:r>
              <a:rPr dirty="0" err="1"/>
              <a:t>longo</a:t>
            </a:r>
            <a:r>
              <a:rPr dirty="0"/>
              <a:t> do tempo</a:t>
            </a:r>
          </a:p>
          <a:p>
            <a:r>
              <a:rPr dirty="0"/>
              <a:t>✔ </a:t>
            </a:r>
            <a:r>
              <a:rPr dirty="0" err="1"/>
              <a:t>Exemplo</a:t>
            </a:r>
            <a:r>
              <a:rPr dirty="0"/>
              <a:t>: </a:t>
            </a:r>
            <a:r>
              <a:rPr dirty="0" err="1"/>
              <a:t>Evolução</a:t>
            </a:r>
            <a:r>
              <a:rPr dirty="0"/>
              <a:t> de </a:t>
            </a:r>
            <a:r>
              <a:rPr dirty="0" err="1"/>
              <a:t>faturamento</a:t>
            </a:r>
            <a:r>
              <a:rPr dirty="0"/>
              <a:t> mensal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7FF5AD3-5553-70CA-AA69-10CDB0ECF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459" y="3642073"/>
            <a:ext cx="7759083" cy="26781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Gráfico</a:t>
            </a:r>
            <a:r>
              <a:rPr dirty="0"/>
              <a:t> de Pizza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2305975"/>
          </a:xfrm>
        </p:spPr>
        <p:txBody>
          <a:bodyPr/>
          <a:lstStyle/>
          <a:p>
            <a:r>
              <a:rPr dirty="0"/>
              <a:t>✔ </a:t>
            </a:r>
            <a:r>
              <a:rPr dirty="0" err="1"/>
              <a:t>Mostra</a:t>
            </a:r>
            <a:r>
              <a:rPr dirty="0"/>
              <a:t> </a:t>
            </a:r>
            <a:r>
              <a:rPr dirty="0" err="1"/>
              <a:t>proporções</a:t>
            </a:r>
            <a:endParaRPr dirty="0"/>
          </a:p>
          <a:p>
            <a:r>
              <a:rPr dirty="0"/>
              <a:t>✔ </a:t>
            </a:r>
            <a:r>
              <a:rPr dirty="0" err="1"/>
              <a:t>Útil</a:t>
            </a:r>
            <a:r>
              <a:rPr dirty="0"/>
              <a:t> para </a:t>
            </a:r>
            <a:r>
              <a:rPr dirty="0" err="1"/>
              <a:t>divisão</a:t>
            </a:r>
            <a:r>
              <a:rPr dirty="0"/>
              <a:t> de mercado</a:t>
            </a:r>
          </a:p>
          <a:p>
            <a:r>
              <a:rPr dirty="0"/>
              <a:t>✔ </a:t>
            </a:r>
            <a:r>
              <a:rPr dirty="0" err="1"/>
              <a:t>Exemplo</a:t>
            </a:r>
            <a:r>
              <a:rPr dirty="0"/>
              <a:t>: </a:t>
            </a:r>
            <a:r>
              <a:rPr dirty="0" err="1"/>
              <a:t>Participação</a:t>
            </a:r>
            <a:r>
              <a:rPr dirty="0"/>
              <a:t> de </a:t>
            </a:r>
            <a:r>
              <a:rPr dirty="0" err="1"/>
              <a:t>cada</a:t>
            </a:r>
            <a:r>
              <a:rPr dirty="0"/>
              <a:t> </a:t>
            </a:r>
            <a:r>
              <a:rPr dirty="0" err="1"/>
              <a:t>produto</a:t>
            </a:r>
            <a:r>
              <a:rPr dirty="0"/>
              <a:t> </a:t>
            </a:r>
            <a:r>
              <a:rPr dirty="0" err="1"/>
              <a:t>nas</a:t>
            </a:r>
            <a:r>
              <a:rPr dirty="0"/>
              <a:t> </a:t>
            </a:r>
            <a:r>
              <a:rPr dirty="0" err="1"/>
              <a:t>vendas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953DAE5-6339-6015-8EFC-674137F85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088" y="3429001"/>
            <a:ext cx="3171825" cy="29241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879459"/>
          </a:xfrm>
        </p:spPr>
        <p:txBody>
          <a:bodyPr/>
          <a:lstStyle/>
          <a:p>
            <a:r>
              <a:rPr dirty="0" err="1"/>
              <a:t>Gráfico</a:t>
            </a:r>
            <a:r>
              <a:rPr dirty="0"/>
              <a:t> de </a:t>
            </a:r>
            <a:r>
              <a:rPr dirty="0" err="1"/>
              <a:t>Linha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00706"/>
            <a:ext cx="8229600" cy="1728926"/>
          </a:xfrm>
        </p:spPr>
        <p:txBody>
          <a:bodyPr>
            <a:normAutofit/>
          </a:bodyPr>
          <a:lstStyle/>
          <a:p>
            <a:r>
              <a:rPr dirty="0"/>
              <a:t>✔ Ideal para </a:t>
            </a:r>
            <a:r>
              <a:rPr dirty="0" err="1"/>
              <a:t>tendências</a:t>
            </a:r>
            <a:endParaRPr dirty="0"/>
          </a:p>
          <a:p>
            <a:r>
              <a:rPr dirty="0"/>
              <a:t>✔ </a:t>
            </a:r>
            <a:r>
              <a:rPr dirty="0" err="1"/>
              <a:t>Mostra</a:t>
            </a:r>
            <a:r>
              <a:rPr dirty="0"/>
              <a:t> </a:t>
            </a:r>
            <a:r>
              <a:rPr dirty="0" err="1"/>
              <a:t>evolução</a:t>
            </a:r>
            <a:r>
              <a:rPr dirty="0"/>
              <a:t> </a:t>
            </a:r>
            <a:r>
              <a:rPr dirty="0" err="1"/>
              <a:t>ao</a:t>
            </a:r>
            <a:r>
              <a:rPr dirty="0"/>
              <a:t> </a:t>
            </a:r>
            <a:r>
              <a:rPr dirty="0" err="1"/>
              <a:t>longo</a:t>
            </a:r>
            <a:r>
              <a:rPr dirty="0"/>
              <a:t> do tempo</a:t>
            </a:r>
          </a:p>
          <a:p>
            <a:r>
              <a:rPr dirty="0"/>
              <a:t>✔ </a:t>
            </a:r>
            <a:r>
              <a:rPr dirty="0" err="1"/>
              <a:t>Exemplo</a:t>
            </a:r>
            <a:r>
              <a:rPr dirty="0"/>
              <a:t>: </a:t>
            </a:r>
            <a:r>
              <a:rPr dirty="0" err="1"/>
              <a:t>Crescimento</a:t>
            </a:r>
            <a:r>
              <a:rPr dirty="0"/>
              <a:t> de </a:t>
            </a:r>
            <a:r>
              <a:rPr dirty="0" err="1"/>
              <a:t>receita</a:t>
            </a:r>
            <a:r>
              <a:rPr dirty="0"/>
              <a:t> </a:t>
            </a:r>
            <a:r>
              <a:rPr dirty="0" err="1"/>
              <a:t>anual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B0FB4CC-AE06-4756-846F-6CB70C587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6962" y="2824548"/>
            <a:ext cx="5857875" cy="37623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12492"/>
            <a:ext cx="8229600" cy="1143000"/>
          </a:xfrm>
        </p:spPr>
        <p:txBody>
          <a:bodyPr/>
          <a:lstStyle/>
          <a:p>
            <a:r>
              <a:rPr dirty="0" err="1"/>
              <a:t>Gráfico</a:t>
            </a:r>
            <a:r>
              <a:rPr dirty="0"/>
              <a:t> de </a:t>
            </a:r>
            <a:r>
              <a:rPr dirty="0" err="1"/>
              <a:t>Dispersão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387135"/>
            <a:ext cx="8229600" cy="2474650"/>
          </a:xfrm>
        </p:spPr>
        <p:txBody>
          <a:bodyPr/>
          <a:lstStyle/>
          <a:p>
            <a:r>
              <a:rPr dirty="0"/>
              <a:t>✔ </a:t>
            </a:r>
            <a:r>
              <a:rPr dirty="0" err="1"/>
              <a:t>Mostra</a:t>
            </a:r>
            <a:r>
              <a:rPr dirty="0"/>
              <a:t> </a:t>
            </a:r>
            <a:r>
              <a:rPr dirty="0" err="1"/>
              <a:t>relação</a:t>
            </a:r>
            <a:r>
              <a:rPr dirty="0"/>
              <a:t> entre duas </a:t>
            </a:r>
            <a:r>
              <a:rPr dirty="0" err="1"/>
              <a:t>variáveis</a:t>
            </a:r>
            <a:endParaRPr dirty="0"/>
          </a:p>
          <a:p>
            <a:r>
              <a:rPr dirty="0"/>
              <a:t>✔ Indica </a:t>
            </a:r>
            <a:r>
              <a:rPr dirty="0" err="1"/>
              <a:t>correlações</a:t>
            </a:r>
            <a:endParaRPr dirty="0"/>
          </a:p>
          <a:p>
            <a:r>
              <a:rPr dirty="0"/>
              <a:t>✔ </a:t>
            </a:r>
            <a:r>
              <a:rPr dirty="0" err="1"/>
              <a:t>Exemplo</a:t>
            </a:r>
            <a:r>
              <a:rPr dirty="0"/>
              <a:t>: </a:t>
            </a:r>
            <a:r>
              <a:rPr dirty="0" err="1"/>
              <a:t>Relação</a:t>
            </a:r>
            <a:r>
              <a:rPr dirty="0"/>
              <a:t> entre </a:t>
            </a:r>
            <a:r>
              <a:rPr dirty="0" err="1"/>
              <a:t>investimento</a:t>
            </a:r>
            <a:r>
              <a:rPr dirty="0"/>
              <a:t> e </a:t>
            </a:r>
            <a:r>
              <a:rPr dirty="0" err="1"/>
              <a:t>faturamento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E1FD0F5-9AE7-B159-3F7F-E70A03890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8563" y="3640138"/>
            <a:ext cx="4714875" cy="29432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Gráfico</a:t>
            </a:r>
            <a:r>
              <a:rPr dirty="0"/>
              <a:t> de </a:t>
            </a:r>
            <a:r>
              <a:rPr dirty="0" err="1"/>
              <a:t>Área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396013"/>
            <a:ext cx="8229600" cy="2794247"/>
          </a:xfrm>
        </p:spPr>
        <p:txBody>
          <a:bodyPr/>
          <a:lstStyle/>
          <a:p>
            <a:r>
              <a:rPr dirty="0"/>
              <a:t>✔ Similar </a:t>
            </a:r>
            <a:r>
              <a:rPr dirty="0" err="1"/>
              <a:t>ao</a:t>
            </a:r>
            <a:r>
              <a:rPr dirty="0"/>
              <a:t> </a:t>
            </a:r>
            <a:r>
              <a:rPr dirty="0" err="1"/>
              <a:t>gráfico</a:t>
            </a:r>
            <a:r>
              <a:rPr dirty="0"/>
              <a:t> de </a:t>
            </a:r>
            <a:r>
              <a:rPr dirty="0" err="1"/>
              <a:t>linha</a:t>
            </a:r>
            <a:r>
              <a:rPr dirty="0"/>
              <a:t>, mas com </a:t>
            </a:r>
            <a:r>
              <a:rPr dirty="0" err="1"/>
              <a:t>preenchimento</a:t>
            </a:r>
            <a:endParaRPr dirty="0"/>
          </a:p>
          <a:p>
            <a:r>
              <a:rPr dirty="0"/>
              <a:t>✔ </a:t>
            </a:r>
            <a:r>
              <a:rPr dirty="0" err="1"/>
              <a:t>Representa</a:t>
            </a:r>
            <a:r>
              <a:rPr dirty="0"/>
              <a:t> volume </a:t>
            </a:r>
            <a:r>
              <a:rPr dirty="0" err="1"/>
              <a:t>acumulado</a:t>
            </a:r>
            <a:endParaRPr dirty="0"/>
          </a:p>
          <a:p>
            <a:r>
              <a:rPr dirty="0"/>
              <a:t>✔ </a:t>
            </a:r>
            <a:r>
              <a:rPr dirty="0" err="1"/>
              <a:t>Exemplo</a:t>
            </a:r>
            <a:r>
              <a:rPr dirty="0"/>
              <a:t>: </a:t>
            </a:r>
            <a:r>
              <a:rPr dirty="0" err="1"/>
              <a:t>Evolução</a:t>
            </a:r>
            <a:r>
              <a:rPr dirty="0"/>
              <a:t> do </a:t>
            </a:r>
            <a:r>
              <a:rPr dirty="0" err="1"/>
              <a:t>lucro</a:t>
            </a:r>
            <a:r>
              <a:rPr dirty="0"/>
              <a:t> </a:t>
            </a:r>
            <a:r>
              <a:rPr dirty="0" err="1"/>
              <a:t>ao</a:t>
            </a:r>
            <a:r>
              <a:rPr dirty="0"/>
              <a:t> </a:t>
            </a:r>
            <a:r>
              <a:rPr dirty="0" err="1"/>
              <a:t>longo</a:t>
            </a:r>
            <a:r>
              <a:rPr dirty="0"/>
              <a:t> dos </a:t>
            </a:r>
            <a:r>
              <a:rPr dirty="0" err="1"/>
              <a:t>anos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648942C-3F89-51CE-E747-40E1DBFC4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713" y="3889205"/>
            <a:ext cx="3838575" cy="25241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2DB8247-ADB5-275E-0E3E-58C7F2EDF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5618" y="292267"/>
            <a:ext cx="10700764" cy="6273466"/>
          </a:xfrm>
        </p:spPr>
      </p:pic>
    </p:spTree>
    <p:extLst>
      <p:ext uri="{BB962C8B-B14F-4D97-AF65-F5344CB8AC3E}">
        <p14:creationId xmlns:p14="http://schemas.microsoft.com/office/powerpoint/2010/main" val="29903912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689</Words>
  <Application>Microsoft Office PowerPoint</Application>
  <PresentationFormat>Widescreen</PresentationFormat>
  <Paragraphs>56</Paragraphs>
  <Slides>24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Tema do Office</vt:lpstr>
      <vt:lpstr>Power BI</vt:lpstr>
      <vt:lpstr>Baseado no Livro Storytelling com dados</vt:lpstr>
      <vt:lpstr>Gráfico de Barras</vt:lpstr>
      <vt:lpstr>Gráfico de Colunas</vt:lpstr>
      <vt:lpstr>Gráfico de Pizza</vt:lpstr>
      <vt:lpstr>Gráfico de Linha</vt:lpstr>
      <vt:lpstr>Gráfico de Dispersão</vt:lpstr>
      <vt:lpstr>Gráfico de Área</vt:lpstr>
      <vt:lpstr>Apresentação do PowerPoint</vt:lpstr>
      <vt:lpstr>Apresentação do PowerPoint</vt:lpstr>
      <vt:lpstr>Trabalhando o Titulo</vt:lpstr>
      <vt:lpstr>Apresentação do PowerPoint</vt:lpstr>
      <vt:lpstr>Apresentação do PowerPoint</vt:lpstr>
      <vt:lpstr>Apresentação do PowerPoint</vt:lpstr>
      <vt:lpstr>Apresentação do PowerPoint</vt:lpstr>
      <vt:lpstr>Fat. mensal</vt:lpstr>
      <vt:lpstr>Apresentação do PowerPoint</vt:lpstr>
      <vt:lpstr>Vendas por Gênero</vt:lpstr>
      <vt:lpstr>Apresentação do PowerPoint</vt:lpstr>
      <vt:lpstr>Fat. por marca</vt:lpstr>
      <vt:lpstr>Representar informação de acordo com o solicitado</vt:lpstr>
      <vt:lpstr>Fat. por região</vt:lpstr>
      <vt:lpstr>Apresentação do PowerPoint</vt:lpstr>
      <vt:lpstr>Dashboard Pronto, eu posso com a tecla (Ctrl + o clic do mouse) selecionar as informações.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Joao Keslei Carvalho Viana</dc:creator>
  <cp:lastModifiedBy>Joao Keslei Carvalho Viana</cp:lastModifiedBy>
  <cp:revision>7</cp:revision>
  <dcterms:created xsi:type="dcterms:W3CDTF">2025-03-26T21:55:34Z</dcterms:created>
  <dcterms:modified xsi:type="dcterms:W3CDTF">2025-03-27T00:20:25Z</dcterms:modified>
</cp:coreProperties>
</file>

<file path=docProps/thumbnail.jpeg>
</file>